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-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-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2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2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1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1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1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am: ByteM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Team: ByteMe</a:t>
            </a:r>
          </a:p>
        </p:txBody>
      </p:sp>
      <p:sp>
        <p:nvSpPr>
          <p:cNvPr id="172" name="OmniMart Retailers"/>
          <p:cNvSpPr txBox="1"/>
          <p:nvPr>
            <p:ph type="ctrTitle"/>
          </p:nvPr>
        </p:nvSpPr>
        <p:spPr>
          <a:xfrm>
            <a:off x="1206498" y="2094044"/>
            <a:ext cx="21971004" cy="4648201"/>
          </a:xfrm>
          <a:prstGeom prst="rect">
            <a:avLst/>
          </a:prstGeom>
        </p:spPr>
        <p:txBody>
          <a:bodyPr/>
          <a:lstStyle/>
          <a:p>
            <a:pPr/>
            <a:r>
              <a:t>OmniMart Retailers</a:t>
            </a:r>
          </a:p>
        </p:txBody>
      </p:sp>
      <p:sp>
        <p:nvSpPr>
          <p:cNvPr id="173" name="Customer &amp; Business Insights Repor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Customer &amp; Business Insights Report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Distribution of Customer Ratings"/>
          <p:cNvSpPr txBox="1"/>
          <p:nvPr/>
        </p:nvSpPr>
        <p:spPr>
          <a:xfrm>
            <a:off x="6658261" y="253459"/>
            <a:ext cx="11067479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Distribution of Customer Ratings</a:t>
            </a:r>
          </a:p>
        </p:txBody>
      </p:sp>
      <p:sp>
        <p:nvSpPr>
          <p:cNvPr id="209" name="Diagram Analysis…"/>
          <p:cNvSpPr txBox="1"/>
          <p:nvPr/>
        </p:nvSpPr>
        <p:spPr>
          <a:xfrm>
            <a:off x="610565" y="1475281"/>
            <a:ext cx="10963933" cy="10765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2300"/>
            </a:pPr>
            <a:r>
              <a:t>Diagram Analysis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Histogram shows ratings skewed toward </a:t>
            </a:r>
            <a:r>
              <a:rPr b="1"/>
              <a:t>4 stars</a:t>
            </a:r>
            <a:r>
              <a:t> (most common).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Noticeable share of </a:t>
            </a:r>
            <a:r>
              <a:rPr b="1"/>
              <a:t>2–3 star ratings</a:t>
            </a:r>
            <a:r>
              <a:t> indicating dissatisfaction.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Very few 5-star ratings → lack of strong customer delight.</a:t>
            </a:r>
          </a:p>
          <a:p>
            <a:pPr>
              <a:defRPr b="1" sz="2300"/>
            </a:pPr>
            <a:r>
              <a:t>Business Insights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Satisfied, Not Delighted:</a:t>
            </a:r>
            <a:r>
              <a:t> Majority are content but not advocates (risk of churn if competition offers better).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Experience Gaps:</a:t>
            </a:r>
            <a:r>
              <a:t> High volume of 2–3 star reviews reveals unresolved pain points.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Feedback Value:</a:t>
            </a:r>
            <a:r>
              <a:t> Low ratings are direct signals for improvement opportunities.</a:t>
            </a:r>
          </a:p>
          <a:p>
            <a:pPr>
              <a:defRPr b="1" sz="2300"/>
            </a:pPr>
            <a:r>
              <a:t>Improvements to Be Done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Deep Dive Analysis:</a:t>
            </a:r>
            <a:r>
              <a:t> Text mining of low ratings to extract recurring complaints.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Operational Fixes:</a:t>
            </a:r>
            <a:r>
              <a:t> Tackle top issues (e.g., delivery delays, product defects, packaging).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Customer Recovery:</a:t>
            </a:r>
            <a:r>
              <a:t> Engage unhappy customers with service recovery offers and follow-ups.</a:t>
            </a:r>
          </a:p>
        </p:txBody>
      </p:sp>
      <p:pic>
        <p:nvPicPr>
          <p:cNvPr id="210" name="custRt.png" descr="custR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08688" y="2627916"/>
            <a:ext cx="11067480" cy="72145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op 10 Countries by Revenue"/>
          <p:cNvSpPr txBox="1"/>
          <p:nvPr/>
        </p:nvSpPr>
        <p:spPr>
          <a:xfrm>
            <a:off x="7289355" y="157270"/>
            <a:ext cx="9805290" cy="9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Top 10 Countries by Revenue</a:t>
            </a:r>
          </a:p>
        </p:txBody>
      </p:sp>
      <p:sp>
        <p:nvSpPr>
          <p:cNvPr id="213" name="Diagram Analysis…"/>
          <p:cNvSpPr txBox="1"/>
          <p:nvPr/>
        </p:nvSpPr>
        <p:spPr>
          <a:xfrm>
            <a:off x="514376" y="1343493"/>
            <a:ext cx="11294876" cy="11029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2300"/>
            </a:pPr>
            <a:r>
              <a:t>Diagram Analysis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Bar chart ranks USA as the dominant market, far ahead of others.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Secondary contributors: UK, Germany, Australia, Canada with moderate revenue.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Clear visualization of </a:t>
            </a:r>
            <a:r>
              <a:rPr b="1"/>
              <a:t>geographic imbalance</a:t>
            </a:r>
            <a:r>
              <a:t> in revenue share.</a:t>
            </a:r>
          </a:p>
          <a:p>
            <a:pPr>
              <a:defRPr b="1" sz="2300"/>
            </a:pPr>
            <a:r>
              <a:t>Business Insights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Strong Core Markets:</a:t>
            </a:r>
            <a:r>
              <a:t> Business is anchored in mature Western economies.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Concentration Risk:</a:t>
            </a:r>
            <a:r>
              <a:t> Over-reliance on the US makes revenue vulnerable to market shocks.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Growth Potential:</a:t>
            </a:r>
            <a:r>
              <a:t> Secondary markets are underleveraged but have room to expand.</a:t>
            </a:r>
          </a:p>
          <a:p>
            <a:pPr>
              <a:defRPr b="1" sz="2300"/>
            </a:pPr>
            <a:r>
              <a:t>Improvements to Be Done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Geographic Diversification:</a:t>
            </a:r>
            <a:r>
              <a:t> Enter additional promising regions to spread revenue risk.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Localized Strategies:</a:t>
            </a:r>
            <a:r>
              <a:t> Tailor campaigns by culture, holidays, and consumer behavior per country.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Market Penetration:</a:t>
            </a:r>
            <a:r>
              <a:t> Invest in deeper engagement within UK, Germany, Australia, and Canada.</a:t>
            </a:r>
          </a:p>
        </p:txBody>
      </p:sp>
      <p:pic>
        <p:nvPicPr>
          <p:cNvPr id="214" name="topCountries.png" descr="topCountrie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53830" y="2790044"/>
            <a:ext cx="11294876" cy="79704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referred Payment Methods"/>
          <p:cNvSpPr txBox="1"/>
          <p:nvPr/>
        </p:nvSpPr>
        <p:spPr>
          <a:xfrm>
            <a:off x="7458392" y="229412"/>
            <a:ext cx="9467216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Preferred Payment Methods</a:t>
            </a:r>
          </a:p>
        </p:txBody>
      </p:sp>
      <p:sp>
        <p:nvSpPr>
          <p:cNvPr id="217" name="Diagram Analysis…"/>
          <p:cNvSpPr txBox="1"/>
          <p:nvPr/>
        </p:nvSpPr>
        <p:spPr>
          <a:xfrm>
            <a:off x="466281" y="1400822"/>
            <a:ext cx="11989497" cy="10914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000"/>
            </a:pPr>
            <a:r>
              <a:t>Diagram Analysis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Chart shows </a:t>
            </a:r>
            <a:r>
              <a:rPr b="1"/>
              <a:t>Credit Card</a:t>
            </a:r>
            <a:r>
              <a:t> as the top payment choice, followed closely by </a:t>
            </a:r>
            <a:r>
              <a:rPr b="1"/>
              <a:t>Debit Card</a:t>
            </a:r>
            <a:r>
              <a:t>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Cash</a:t>
            </a:r>
            <a:r>
              <a:t> usage remains high, indicating reliance on COD or in-person transactions.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PayPal</a:t>
            </a:r>
            <a:r>
              <a:t> adoption is minimal compared to other methods.</a:t>
            </a:r>
          </a:p>
          <a:p>
            <a:pPr>
              <a:defRPr sz="2000"/>
            </a:pPr>
            <a:r>
              <a:t>Business Insights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Digital Cards Dominate:</a:t>
            </a:r>
            <a:r>
              <a:t> Credit and Debit are the backbone of transactions.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COD Significance:</a:t>
            </a:r>
            <a:r>
              <a:t> Cash indicates customer trust issues with digital or presence in offline/last-mile contexts.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Conversion Driver:</a:t>
            </a:r>
            <a:r>
              <a:t> Broader, frictionless payment options can improve checkout completion.</a:t>
            </a:r>
          </a:p>
          <a:p>
            <a:pPr>
              <a:defRPr sz="2000"/>
            </a:pPr>
            <a:r>
              <a:t>Improvements to Be Done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Checkout Optimization:</a:t>
            </a:r>
            <a:r>
              <a:t> Simplify and secure the card payment experience, especially for mobile.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Add Wallets:</a:t>
            </a:r>
            <a:r>
              <a:t> Introduce Apple Pay, Google Pay, and local e-wallets to expand choice.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Promote Digital Use:</a:t>
            </a:r>
            <a:r>
              <a:t> Incentivize customers to shift from COD to digital for efficiency and reduced risk.</a:t>
            </a:r>
          </a:p>
        </p:txBody>
      </p:sp>
      <p:pic>
        <p:nvPicPr>
          <p:cNvPr id="218" name="prefPay.png" descr="prefPa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219489" y="2141970"/>
            <a:ext cx="10774162" cy="90515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ross-Selling Opportunities: Category Affinity Heatmap"/>
          <p:cNvSpPr txBox="1"/>
          <p:nvPr/>
        </p:nvSpPr>
        <p:spPr>
          <a:xfrm>
            <a:off x="2943987" y="253459"/>
            <a:ext cx="18496027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Cross-Selling Opportunities: Category Affinity Heatmap</a:t>
            </a:r>
          </a:p>
        </p:txBody>
      </p:sp>
      <p:sp>
        <p:nvSpPr>
          <p:cNvPr id="221" name="Diagram Analysis…"/>
          <p:cNvSpPr txBox="1"/>
          <p:nvPr/>
        </p:nvSpPr>
        <p:spPr>
          <a:xfrm>
            <a:off x="610565" y="1719165"/>
            <a:ext cx="12130473" cy="10902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000"/>
            </a:pPr>
            <a:r>
              <a:t>Diagram Analysis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Heatmap diagonal (red = 1.0) shows each category aligns only with itself.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All off-diagonal cells are dark blue, indicating </a:t>
            </a:r>
            <a:r>
              <a:rPr b="1"/>
              <a:t>near-zero cross-category correlation</a:t>
            </a:r>
            <a:r>
              <a:t>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Customers purchase from </a:t>
            </a:r>
            <a:r>
              <a:rPr b="1"/>
              <a:t>one category only</a:t>
            </a:r>
            <a:r>
              <a:t>, not exploring others.</a:t>
            </a:r>
          </a:p>
          <a:p>
            <a:pPr>
              <a:defRPr sz="2000"/>
            </a:pPr>
            <a:r>
              <a:t>Business Insights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No Cross-Sell Behavior:</a:t>
            </a:r>
            <a:r>
              <a:t> Customers don’t mix categories (Electronics ≠ Books, Grocery ≠ Clothing).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Siloed Shopping:</a:t>
            </a:r>
            <a:r>
              <a:t> Store is seen as multiple niche shops instead of a unified marketplace.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Untapped Revenue:</a:t>
            </a:r>
            <a:r>
              <a:t> Cross-selling could significantly lift CLV with minimal acquisition cost.</a:t>
            </a:r>
          </a:p>
          <a:p>
            <a:pPr>
              <a:defRPr sz="2000"/>
            </a:pPr>
            <a:r>
              <a:t>Improvements to Be Done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Recommendation Engine:</a:t>
            </a:r>
            <a:r>
              <a:t> Deploy “Customers Also Bought” &amp; “Frequently Bought Together” across categories.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Cross-Category Bundles:</a:t>
            </a:r>
            <a:r>
              <a:t> Design multi-category offers (e.g., Movie Night Pack: Electronics + Grocery + Home Decor).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Targeted Email Marketing:</a:t>
            </a:r>
            <a:r>
              <a:t> Promote unexplored categories to customers based on their primary purchase behavior.</a:t>
            </a:r>
          </a:p>
        </p:txBody>
      </p:sp>
      <p:pic>
        <p:nvPicPr>
          <p:cNvPr id="222" name="crossSell.png" descr="crossSel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74146" y="2719265"/>
            <a:ext cx="9956801" cy="8902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ummaries"/>
          <p:cNvSpPr txBox="1"/>
          <p:nvPr/>
        </p:nvSpPr>
        <p:spPr>
          <a:xfrm>
            <a:off x="10253789" y="85128"/>
            <a:ext cx="3876422" cy="9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Summaries</a:t>
            </a:r>
          </a:p>
        </p:txBody>
      </p:sp>
      <p:sp>
        <p:nvSpPr>
          <p:cNvPr id="225" name="Stage 1: Diagnosis…"/>
          <p:cNvSpPr txBox="1"/>
          <p:nvPr/>
        </p:nvSpPr>
        <p:spPr>
          <a:xfrm>
            <a:off x="1187701" y="1579168"/>
            <a:ext cx="11309351" cy="10557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/>
            </a:pPr>
            <a:r>
              <a:t>Stage 1: Diagnosis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Customer base split into Champions, At-Risk, and Growth segments.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Average CLV = ₹14.2K, proving retention &gt; acquisition.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Electronics &amp; Grocery dominate revenue; weak categories underperform.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Sales show strong seasonality, with Feb 2024 crash a major anomaly.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Ratings skew to 4 stars, but too many 2–3 star reviews highlight service/product gaps.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Heavy reliance on US market and male shoppers; limited cross-category buying.</a:t>
            </a:r>
          </a:p>
          <a:p>
            <a:pPr>
              <a:defRPr sz="2000"/>
            </a:pPr>
            <a:r>
              <a:t>Stage 2: Risks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27.5% customers are “At Risk” of churn.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Loss of top 10 VIP customers would cause outsized revenue damage.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Geographic concentration in USA exposes revenue to macro shocks.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Sales volatility tied to seasonality, plus unexplained Feb decline.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Customer dissatisfaction signals risk of negative word of mouth.</a:t>
            </a:r>
          </a:p>
        </p:txBody>
      </p:sp>
      <p:sp>
        <p:nvSpPr>
          <p:cNvPr id="226" name="Stage 3: Opportunities…"/>
          <p:cNvSpPr txBox="1"/>
          <p:nvPr/>
        </p:nvSpPr>
        <p:spPr>
          <a:xfrm>
            <a:off x="13379701" y="1852726"/>
            <a:ext cx="10527001" cy="10010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000"/>
            </a:pPr>
            <a:r>
              <a:t>Stage 3: Opportunities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Boost retention with loyalty, win-back, and upsell programs.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Expand weaker categories via bundles and cross-category promotions.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Activate cross-selling to unlock new CLV growth.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Target female shoppers for incremental revenue.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Diversify markets beyond the US into UK, Germany, Australia, and Canada.</a:t>
            </a:r>
          </a:p>
          <a:p>
            <a:pPr>
              <a:defRPr sz="2000"/>
            </a:pPr>
            <a:r>
              <a:t>Stage 4: Actions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Immediate:</a:t>
            </a:r>
            <a:r>
              <a:t> Investigate Feb dip, run re-engagement for at-risk customers, fix checkout/payment friction.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Short-Term:</a:t>
            </a:r>
            <a:r>
              <a:t> Launch VIP program, optimize inventory, pilot cross-category bundles.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Mid-Term:</a:t>
            </a:r>
            <a:r>
              <a:t> Deploy recommendation engines, raise shipping thresholds, localize marketing.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Long-Term:</a:t>
            </a:r>
            <a:r>
              <a:t> Build predictive churn models, expand loyalty programs, pursue new geographies.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Key Takeaways"/>
          <p:cNvSpPr txBox="1"/>
          <p:nvPr/>
        </p:nvSpPr>
        <p:spPr>
          <a:xfrm>
            <a:off x="9573800" y="301554"/>
            <a:ext cx="5236401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Key Takeaways</a:t>
            </a:r>
          </a:p>
        </p:txBody>
      </p:sp>
      <p:sp>
        <p:nvSpPr>
          <p:cNvPr id="229" name="Key Takeaways…"/>
          <p:cNvSpPr txBox="1"/>
          <p:nvPr/>
        </p:nvSpPr>
        <p:spPr>
          <a:xfrm>
            <a:off x="1173480" y="4289250"/>
            <a:ext cx="22037041" cy="513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Key Takeaways</a:t>
            </a:r>
          </a:p>
          <a:p>
            <a:pPr marL="1409700" indent="-1270000">
              <a:buSzPct val="100000"/>
              <a:buFont typeface="Times Roman"/>
              <a:buAutoNum type="arabicPeriod" startAt="1"/>
              <a:defRPr sz="2500"/>
            </a:pPr>
            <a:r>
              <a:rPr b="1"/>
              <a:t>Retention is the growth engine</a:t>
            </a:r>
            <a:r>
              <a:t> — CLV is 10× a single order, so reducing churn (27.5%) must be top priority.</a:t>
            </a:r>
          </a:p>
          <a:p>
            <a:pPr marL="1409700" indent="-1270000">
              <a:buSzPct val="100000"/>
              <a:buFont typeface="Times Roman"/>
              <a:buAutoNum type="arabicPeriod" startAt="1"/>
              <a:defRPr sz="2500"/>
            </a:pPr>
            <a:r>
              <a:rPr b="1"/>
              <a:t>Revenue is volume-driven</a:t>
            </a:r>
            <a:r>
              <a:t> — Electronics &amp; Grocery lead; weaker categories need cross-sell and promotion.</a:t>
            </a:r>
          </a:p>
          <a:p>
            <a:pPr marL="1409700" indent="-1270000">
              <a:buSzPct val="100000"/>
              <a:buFont typeface="Times Roman"/>
              <a:buAutoNum type="arabicPeriod" startAt="1"/>
              <a:defRPr sz="2500"/>
            </a:pPr>
            <a:r>
              <a:rPr b="1"/>
              <a:t>Customer experience gaps</a:t>
            </a:r>
            <a:r>
              <a:t> are holding growth back — delivery, product quality, and service must be fixed.</a:t>
            </a:r>
          </a:p>
          <a:p>
            <a:pPr marL="1409700" indent="-1270000">
              <a:buSzPct val="100000"/>
              <a:buFont typeface="Times Roman"/>
              <a:buAutoNum type="arabicPeriod" startAt="1"/>
              <a:defRPr sz="2500"/>
            </a:pPr>
            <a:r>
              <a:rPr b="1"/>
              <a:t>Revenue is concentrated</a:t>
            </a:r>
            <a:r>
              <a:t> — too dependent on US market, male shoppers, and siloed purchase behavior.</a:t>
            </a:r>
          </a:p>
          <a:p>
            <a:pPr marL="1409700" indent="-1270000">
              <a:buSzPct val="100000"/>
              <a:buFont typeface="Times Roman"/>
              <a:buAutoNum type="arabicPeriod" startAt="1"/>
              <a:defRPr sz="2500"/>
            </a:pPr>
            <a:r>
              <a:rPr b="1"/>
              <a:t>Opportunities are clear</a:t>
            </a:r>
            <a:r>
              <a:t> — cross-selling, geographic expansion, female segment targeting, and loyalty programs can deliver sustainable growth.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arameters Analysed"/>
          <p:cNvSpPr txBox="1"/>
          <p:nvPr>
            <p:ph type="body" idx="21"/>
          </p:nvPr>
        </p:nvSpPr>
        <p:spPr>
          <a:xfrm>
            <a:off x="1206500" y="1198149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A9A9A9"/>
                </a:solidFill>
              </a:defRPr>
            </a:lvl1pPr>
          </a:lstStyle>
          <a:p>
            <a:pPr/>
            <a:r>
              <a:t>Parameters Analysed </a:t>
            </a:r>
          </a:p>
        </p:txBody>
      </p:sp>
      <p:sp>
        <p:nvSpPr>
          <p:cNvPr id="176" name="Customer Parameters…"/>
          <p:cNvSpPr txBox="1"/>
          <p:nvPr/>
        </p:nvSpPr>
        <p:spPr>
          <a:xfrm>
            <a:off x="940125" y="2808368"/>
            <a:ext cx="10534447" cy="6684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2500"/>
            </a:pPr>
            <a:r>
              <a:t>Customer Parameters</a:t>
            </a:r>
          </a:p>
          <a:p>
            <a:pPr marL="1268588" indent="-1128888">
              <a:buSzPct val="123000"/>
              <a:buFont typeface="Times Roman"/>
              <a:buChar char="•"/>
              <a:defRPr sz="2000"/>
            </a:pPr>
            <a:r>
              <a:rPr b="1"/>
              <a:t>RFM (Recency, Frequency, Monetary):</a:t>
            </a:r>
            <a:br/>
            <a:r>
              <a:t>The 3D lens to see customer value — who buys often, who spends big, and who might be drifting away.</a:t>
            </a:r>
          </a:p>
          <a:p>
            <a:pPr marL="1268588" indent="-1128888">
              <a:buSzPct val="123000"/>
              <a:buFont typeface="Times Roman"/>
              <a:buChar char="•"/>
              <a:defRPr sz="2000"/>
            </a:pPr>
            <a:r>
              <a:rPr b="1"/>
              <a:t>CLV (Customer Lifetime Value):</a:t>
            </a:r>
            <a:br/>
            <a:r>
              <a:t>The total wallet a customer brings over time — proof that keeping a customer is 10x more valuable than chasing a new one.</a:t>
            </a:r>
          </a:p>
          <a:p>
            <a:pPr marL="1268588" indent="-1128888">
              <a:buSzPct val="123000"/>
              <a:buFont typeface="Times Roman"/>
              <a:buChar char="•"/>
              <a:defRPr sz="2000"/>
            </a:pPr>
            <a:r>
              <a:rPr b="1"/>
              <a:t>Churn Risk:</a:t>
            </a:r>
            <a:br/>
            <a:r>
              <a:t>The early warning siren — tells us how many customers are about to walk out the door if we don’t act.</a:t>
            </a:r>
          </a:p>
          <a:p>
            <a:pPr marL="1268588" indent="-1128888">
              <a:buSzPct val="123000"/>
              <a:buFont typeface="Times Roman"/>
              <a:buChar char="•"/>
              <a:defRPr sz="2000"/>
            </a:pPr>
            <a:r>
              <a:rPr b="1"/>
              <a:t>Top Customers by CLV:</a:t>
            </a:r>
            <a:br/>
            <a:r>
              <a:t>The “whales” — a handful of customers who make or break the revenue curve.</a:t>
            </a:r>
          </a:p>
        </p:txBody>
      </p:sp>
      <p:sp>
        <p:nvSpPr>
          <p:cNvPr id="177" name="Product &amp; Sales Parameters…"/>
          <p:cNvSpPr txBox="1"/>
          <p:nvPr/>
        </p:nvSpPr>
        <p:spPr>
          <a:xfrm>
            <a:off x="12534375" y="2516634"/>
            <a:ext cx="10941364" cy="72332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2500"/>
            </a:pPr>
            <a:r>
              <a:t>Product &amp; Sales Parameters</a:t>
            </a:r>
          </a:p>
          <a:p>
            <a:pPr marL="1268588" indent="-1128888">
              <a:buSzPct val="123000"/>
              <a:buFont typeface="Times Roman"/>
              <a:buChar char="•"/>
              <a:defRPr sz="2000"/>
            </a:pPr>
            <a:r>
              <a:rPr b="1"/>
              <a:t>Product Category Profitability (Treemap):</a:t>
            </a:r>
            <a:br/>
            <a:r>
              <a:t>Reveals the cash cows vs. the underdogs — where revenue is really coming from.</a:t>
            </a:r>
          </a:p>
          <a:p>
            <a:pPr marL="1268588" indent="-1128888">
              <a:buSzPct val="123000"/>
              <a:buFont typeface="Times Roman"/>
              <a:buChar char="•"/>
              <a:defRPr sz="2000"/>
            </a:pPr>
            <a:r>
              <a:rPr b="1"/>
              <a:t>Sales Volume by Category:</a:t>
            </a:r>
            <a:br/>
            <a:r>
              <a:t>Confirms that it’s not just what customers buy, but how often — volume is the kingmaker.</a:t>
            </a:r>
          </a:p>
          <a:p>
            <a:pPr marL="1268588" indent="-1128888">
              <a:buSzPct val="123000"/>
              <a:buFont typeface="Times Roman"/>
              <a:buChar char="•"/>
              <a:defRPr sz="2000"/>
            </a:pPr>
            <a:r>
              <a:rPr b="1"/>
              <a:t>Monthly Sales Trend:</a:t>
            </a:r>
            <a:br/>
            <a:r>
              <a:t>The business heartbeat — peaks, troughs, and sudden shocks that reveal seasonality and risks.</a:t>
            </a:r>
          </a:p>
          <a:p>
            <a:pPr marL="1268588" indent="-1128888">
              <a:buSzPct val="123000"/>
              <a:buFont typeface="Times Roman"/>
              <a:buChar char="•"/>
              <a:defRPr sz="2000"/>
            </a:pPr>
            <a:r>
              <a:rPr b="1"/>
              <a:t>Customer Ratings Distribution:</a:t>
            </a:r>
            <a:br/>
            <a:r>
              <a:t>The voice of the customer — a quick read on whether we’re delighting, just satisfying, or disappointing.</a:t>
            </a:r>
          </a:p>
          <a:p>
            <a:pPr marL="1268588" indent="-1128888">
              <a:buSzPct val="123000"/>
              <a:buFont typeface="Times Roman"/>
              <a:buChar char="•"/>
              <a:defRPr sz="2000"/>
            </a:pPr>
            <a:r>
              <a:rPr b="1"/>
              <a:t>Cross-Selling Affinity (Heatmap):</a:t>
            </a:r>
            <a:br/>
            <a:r>
              <a:t>Shows if customers treat us like a one-stop shop or just a single-purpose store — the untapped CLV goldmine.</a:t>
            </a:r>
          </a:p>
        </p:txBody>
      </p:sp>
      <p:sp>
        <p:nvSpPr>
          <p:cNvPr id="178" name="Market &amp; Behavior Parameters…"/>
          <p:cNvSpPr txBox="1"/>
          <p:nvPr/>
        </p:nvSpPr>
        <p:spPr>
          <a:xfrm>
            <a:off x="5871661" y="10133631"/>
            <a:ext cx="12640678" cy="27341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2500"/>
            </a:pPr>
            <a:r>
              <a:t>Market &amp; Behavior Parameters</a:t>
            </a:r>
          </a:p>
          <a:p>
            <a:pPr marL="1268588" indent="-1128888">
              <a:buSzPct val="123000"/>
              <a:buFont typeface="Times Roman"/>
              <a:buChar char="•"/>
              <a:defRPr sz="2000"/>
            </a:pPr>
            <a:r>
              <a:rPr b="1"/>
              <a:t>Revenue by Country:</a:t>
            </a:r>
            <a:br/>
            <a:r>
              <a:t>Where the money is really coming from — and whether we’re too dependent on one market.</a:t>
            </a:r>
          </a:p>
          <a:p>
            <a:pPr marL="1268588" indent="-1128888">
              <a:buSzPct val="123000"/>
              <a:buFont typeface="Times Roman"/>
              <a:buChar char="•"/>
              <a:defRPr sz="2000"/>
            </a:pPr>
            <a:r>
              <a:rPr b="1"/>
              <a:t>Preferred Payment Methods:</a:t>
            </a:r>
            <a:br/>
            <a:r>
              <a:t>The checkout compass — showing how customers want to pay, and where friction might kill a sale.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er Segmentation: RFM Analysis"/>
          <p:cNvSpPr txBox="1"/>
          <p:nvPr/>
        </p:nvSpPr>
        <p:spPr>
          <a:xfrm>
            <a:off x="5623083" y="638217"/>
            <a:ext cx="13137834" cy="9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Customer Segmentation: RFM Analysis</a:t>
            </a:r>
          </a:p>
        </p:txBody>
      </p:sp>
      <p:sp>
        <p:nvSpPr>
          <p:cNvPr id="181" name="Diagram Analysis…"/>
          <p:cNvSpPr txBox="1"/>
          <p:nvPr/>
        </p:nvSpPr>
        <p:spPr>
          <a:xfrm>
            <a:off x="1047250" y="2444553"/>
            <a:ext cx="12733865" cy="10181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2300"/>
            </a:pPr>
            <a:r>
              <a:t>Diagram Analysis</a:t>
            </a:r>
          </a:p>
          <a:p>
            <a:pPr marL="1409699" indent="-1269999">
              <a:buSzPct val="123000"/>
              <a:buFont typeface="Times Roman"/>
              <a:buChar char="•"/>
              <a:defRPr sz="2000"/>
            </a:pPr>
            <a:r>
              <a:t>Scatter plot maps Frequency (X) vs Monetary Spend (Y), with Recency shown by color/size.</a:t>
            </a:r>
          </a:p>
          <a:p>
            <a:pPr marL="1409699" indent="-1269999">
              <a:buSzPct val="123000"/>
              <a:buFont typeface="Times Roman"/>
              <a:buChar char="•"/>
              <a:defRPr sz="2000"/>
            </a:pPr>
            <a:r>
              <a:t>Clear positive correlation: higher frequency customers also spend more overall.</a:t>
            </a:r>
          </a:p>
          <a:p>
            <a:pPr marL="1409699" indent="-1269999">
              <a:buSzPct val="123000"/>
              <a:buFont typeface="Times Roman"/>
              <a:buChar char="•"/>
              <a:defRPr sz="2000"/>
            </a:pPr>
            <a:r>
              <a:t>Large, red dots = recent, high-value customers; small, blue dots = inactive, low-value customers.</a:t>
            </a:r>
          </a:p>
          <a:p>
            <a:pPr>
              <a:defRPr b="1" sz="2300"/>
            </a:pPr>
            <a:r>
              <a:t>Business Insights</a:t>
            </a:r>
          </a:p>
          <a:p>
            <a:pPr marL="1409699" indent="-1269999">
              <a:buSzPct val="123000"/>
              <a:buFont typeface="Times Roman"/>
              <a:buChar char="•"/>
              <a:defRPr sz="2000"/>
            </a:pPr>
            <a:r>
              <a:rPr b="1"/>
              <a:t>High-Value Champions:</a:t>
            </a:r>
            <a:r>
              <a:t> Frequent, high-spend, recent buyers = VIPs driving top revenue.</a:t>
            </a:r>
          </a:p>
          <a:p>
            <a:pPr marL="1409699" indent="-1269999">
              <a:buSzPct val="123000"/>
              <a:buFont typeface="Times Roman"/>
              <a:buChar char="•"/>
              <a:defRPr sz="2000"/>
            </a:pPr>
            <a:r>
              <a:rPr b="1"/>
              <a:t>At-Risk Customers:</a:t>
            </a:r>
            <a:r>
              <a:t> Low frequency/recency, some previously high spenders → churn risk.</a:t>
            </a:r>
          </a:p>
          <a:p>
            <a:pPr marL="1409699" indent="-1269999">
              <a:buSzPct val="123000"/>
              <a:buFont typeface="Times Roman"/>
              <a:buChar char="•"/>
              <a:defRPr sz="2000"/>
            </a:pPr>
            <a:r>
              <a:rPr b="1"/>
              <a:t>Growth Opportunities:</a:t>
            </a:r>
            <a:r>
              <a:t> Frequent low spenders (upsell) &amp; infrequent high spenders (increase cadence).</a:t>
            </a:r>
          </a:p>
          <a:p>
            <a:pPr>
              <a:defRPr b="1" sz="2300"/>
            </a:pPr>
            <a:r>
              <a:t>Improvements to Be Done</a:t>
            </a:r>
          </a:p>
          <a:p>
            <a:pPr marL="1409699" indent="-1269999">
              <a:buSzPct val="123000"/>
              <a:buFont typeface="Times Roman"/>
              <a:buChar char="•"/>
              <a:defRPr sz="2000"/>
            </a:pPr>
            <a:r>
              <a:t>Segment customers and run </a:t>
            </a:r>
            <a:r>
              <a:rPr b="1"/>
              <a:t>targeted campaigns</a:t>
            </a:r>
            <a:r>
              <a:t> for each group.</a:t>
            </a:r>
          </a:p>
          <a:p>
            <a:pPr marL="1409699" indent="-1269999">
              <a:buSzPct val="123000"/>
              <a:buFont typeface="Times Roman"/>
              <a:buChar char="•"/>
              <a:defRPr sz="2000"/>
            </a:pPr>
            <a:r>
              <a:t>Reward Champions with exclusive VIP loyalty programs.</a:t>
            </a:r>
          </a:p>
          <a:p>
            <a:pPr marL="1409699" indent="-1269999">
              <a:buSzPct val="123000"/>
              <a:buFont typeface="Times Roman"/>
              <a:buChar char="•"/>
              <a:defRPr sz="2000"/>
            </a:pPr>
            <a:r>
              <a:t>Re-engage At-Risk customers with </a:t>
            </a:r>
            <a:r>
              <a:rPr b="1"/>
              <a:t>personalized “we miss you” offers.</a:t>
            </a:r>
          </a:p>
        </p:txBody>
      </p:sp>
      <p:pic>
        <p:nvPicPr>
          <p:cNvPr id="182" name="rmf.png" descr="rmf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116719" y="3754384"/>
            <a:ext cx="9857306" cy="75623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eneralized Customer Lifetime Value (CLV) Analysis"/>
          <p:cNvSpPr txBox="1"/>
          <p:nvPr/>
        </p:nvSpPr>
        <p:spPr>
          <a:xfrm>
            <a:off x="3535267" y="566075"/>
            <a:ext cx="17313466" cy="9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Generalized Customer Lifetime Value (CLV) Analysis</a:t>
            </a:r>
          </a:p>
        </p:txBody>
      </p:sp>
      <p:sp>
        <p:nvSpPr>
          <p:cNvPr id="185" name="Diagram Analysis…"/>
          <p:cNvSpPr txBox="1"/>
          <p:nvPr/>
        </p:nvSpPr>
        <p:spPr>
          <a:xfrm>
            <a:off x="562471" y="1904516"/>
            <a:ext cx="14816530" cy="99069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2300"/>
            </a:pPr>
            <a:r>
              <a:t>Diagram Analysis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Bar chart breaks down CLV components: AOV = ₹1,401, PF = 3, CV = ₹4,750, CLV = ₹14,249.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CLV is calculated as Customer Value × Average Customer Lifespan.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Visual highlights how small improvements in AOV or frequency multiply total CLV.</a:t>
            </a:r>
          </a:p>
          <a:p>
            <a:pPr>
              <a:defRPr b="1" sz="2300"/>
            </a:pPr>
            <a:r>
              <a:t>Business Insights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Retention is Key:</a:t>
            </a:r>
            <a:r>
              <a:t> CLV (~₹14.2k) is 10x a single purchase, showing repeat buyers drive profitability.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Growth Levers:</a:t>
            </a:r>
            <a:r>
              <a:t> Two main levers → raise AOV or increase purchase frequency.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Acquisition Benchmark:</a:t>
            </a:r>
            <a:r>
              <a:t> CAC must stay well below ₹14.2k to ensure profitable growth.</a:t>
            </a:r>
          </a:p>
          <a:p>
            <a:pPr>
              <a:defRPr b="1" sz="2300"/>
            </a:pPr>
            <a:r>
              <a:t>Improvements to Be Done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Double down on </a:t>
            </a:r>
            <a:r>
              <a:rPr b="1"/>
              <a:t>retention programs</a:t>
            </a:r>
            <a:r>
              <a:t> (loyalty tiers, personalized engagement).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Boost AOV with bundling, volume discounts, and smart recommendations.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Continuously track CAC vs CLV to </a:t>
            </a:r>
            <a:r>
              <a:rPr b="1"/>
              <a:t>optimize acquisition spend.</a:t>
            </a:r>
          </a:p>
        </p:txBody>
      </p:sp>
      <p:pic>
        <p:nvPicPr>
          <p:cNvPr id="186" name="genTopCust.png" descr="genTopCus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237156" y="3041650"/>
            <a:ext cx="11023601" cy="7632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er Churn Risk"/>
          <p:cNvSpPr txBox="1"/>
          <p:nvPr/>
        </p:nvSpPr>
        <p:spPr>
          <a:xfrm>
            <a:off x="8545607" y="397743"/>
            <a:ext cx="7292786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Customer Churn Risk</a:t>
            </a:r>
          </a:p>
        </p:txBody>
      </p:sp>
      <p:sp>
        <p:nvSpPr>
          <p:cNvPr id="189" name="Diagram Analysis…"/>
          <p:cNvSpPr txBox="1"/>
          <p:nvPr/>
        </p:nvSpPr>
        <p:spPr>
          <a:xfrm>
            <a:off x="826991" y="1887333"/>
            <a:ext cx="13994639" cy="99413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2300"/>
            </a:pPr>
            <a:r>
              <a:t>Diagram Analysis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Pie chart divides customers: </a:t>
            </a:r>
            <a:r>
              <a:rPr b="1"/>
              <a:t>Active (72.5%)</a:t>
            </a:r>
            <a:r>
              <a:t> vs </a:t>
            </a:r>
            <a:r>
              <a:rPr b="1"/>
              <a:t>At Risk (27.5%)</a:t>
            </a:r>
            <a:r>
              <a:t>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Nearly </a:t>
            </a:r>
            <a:r>
              <a:rPr b="1"/>
              <a:t>1 in 4 customers</a:t>
            </a:r>
            <a:r>
              <a:t> is at risk of leaving.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Simple visualization but highlights a significant retention gap.</a:t>
            </a:r>
          </a:p>
          <a:p>
            <a:pPr>
              <a:defRPr b="1" sz="2300"/>
            </a:pPr>
            <a:r>
              <a:t>Business Insights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Revenue Threat:</a:t>
            </a:r>
            <a:r>
              <a:t> Losing 27.5% of the base could cut future revenue substantially.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Retention Priority:</a:t>
            </a:r>
            <a:r>
              <a:t> Retaining is cheaper and more profitable than acquiring new customers.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KPI Benchmark:</a:t>
            </a:r>
            <a:r>
              <a:t> 27.5% churn risk sets a measurable baseline for tracking retention strategy success.</a:t>
            </a:r>
          </a:p>
          <a:p>
            <a:pPr>
              <a:defRPr b="1" sz="2300"/>
            </a:pPr>
            <a:r>
              <a:t>Improvements to Be Done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Identify &amp; Segment:</a:t>
            </a:r>
            <a:r>
              <a:t> Pinpoint at-risk customers using RFM data (low recency/frequency).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Re-engagement Campaigns:</a:t>
            </a:r>
            <a:r>
              <a:t> Deploy “we miss you” offers, personalized emails, and product nudges.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Collect Feedback:</a:t>
            </a:r>
            <a:r>
              <a:t> Use surveys to understand lapses and fix root causes (service, pricing, or product quality).</a:t>
            </a:r>
          </a:p>
        </p:txBody>
      </p:sp>
      <p:pic>
        <p:nvPicPr>
          <p:cNvPr id="190" name="churn.png" descr="churn.png"/>
          <p:cNvPicPr>
            <a:picLocks noChangeAspect="1"/>
          </p:cNvPicPr>
          <p:nvPr/>
        </p:nvPicPr>
        <p:blipFill>
          <a:blip r:embed="rId3">
            <a:extLst/>
          </a:blip>
          <a:srcRect l="11100" t="14947" r="10909" b="10725"/>
          <a:stretch>
            <a:fillRect/>
          </a:stretch>
        </p:blipFill>
        <p:spPr>
          <a:xfrm>
            <a:off x="16390973" y="3485951"/>
            <a:ext cx="6604712" cy="6595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0" h="21505" fill="norm" stroke="1" extrusionOk="0">
                <a:moveTo>
                  <a:pt x="10420" y="5"/>
                </a:moveTo>
                <a:cubicBezTo>
                  <a:pt x="8812" y="56"/>
                  <a:pt x="7213" y="482"/>
                  <a:pt x="5716" y="1288"/>
                </a:cubicBezTo>
                <a:cubicBezTo>
                  <a:pt x="5255" y="1536"/>
                  <a:pt x="4539" y="1989"/>
                  <a:pt x="4304" y="2182"/>
                </a:cubicBezTo>
                <a:cubicBezTo>
                  <a:pt x="4245" y="2230"/>
                  <a:pt x="4026" y="2407"/>
                  <a:pt x="3818" y="2575"/>
                </a:cubicBezTo>
                <a:cubicBezTo>
                  <a:pt x="3155" y="3113"/>
                  <a:pt x="2227" y="4163"/>
                  <a:pt x="1746" y="4920"/>
                </a:cubicBezTo>
                <a:cubicBezTo>
                  <a:pt x="762" y="6471"/>
                  <a:pt x="213" y="8119"/>
                  <a:pt x="32" y="10065"/>
                </a:cubicBezTo>
                <a:cubicBezTo>
                  <a:pt x="8" y="10316"/>
                  <a:pt x="-2" y="10576"/>
                  <a:pt x="1" y="10843"/>
                </a:cubicBezTo>
                <a:cubicBezTo>
                  <a:pt x="19" y="12712"/>
                  <a:pt x="658" y="14915"/>
                  <a:pt x="1677" y="16521"/>
                </a:cubicBezTo>
                <a:cubicBezTo>
                  <a:pt x="2670" y="18084"/>
                  <a:pt x="4267" y="19553"/>
                  <a:pt x="5812" y="20324"/>
                </a:cubicBezTo>
                <a:cubicBezTo>
                  <a:pt x="7088" y="20961"/>
                  <a:pt x="8003" y="21232"/>
                  <a:pt x="9677" y="21472"/>
                </a:cubicBezTo>
                <a:cubicBezTo>
                  <a:pt x="10153" y="21540"/>
                  <a:pt x="11609" y="21498"/>
                  <a:pt x="12305" y="21395"/>
                </a:cubicBezTo>
                <a:cubicBezTo>
                  <a:pt x="15165" y="20975"/>
                  <a:pt x="17580" y="19571"/>
                  <a:pt x="19258" y="17352"/>
                </a:cubicBezTo>
                <a:cubicBezTo>
                  <a:pt x="20115" y="16218"/>
                  <a:pt x="20605" y="15287"/>
                  <a:pt x="20992" y="14053"/>
                </a:cubicBezTo>
                <a:cubicBezTo>
                  <a:pt x="21437" y="12634"/>
                  <a:pt x="21598" y="11434"/>
                  <a:pt x="21505" y="10228"/>
                </a:cubicBezTo>
                <a:cubicBezTo>
                  <a:pt x="21332" y="7969"/>
                  <a:pt x="20602" y="5971"/>
                  <a:pt x="19324" y="4257"/>
                </a:cubicBezTo>
                <a:cubicBezTo>
                  <a:pt x="18728" y="3459"/>
                  <a:pt x="17340" y="2195"/>
                  <a:pt x="16478" y="1666"/>
                </a:cubicBezTo>
                <a:cubicBezTo>
                  <a:pt x="14573" y="496"/>
                  <a:pt x="12489" y="-60"/>
                  <a:pt x="10420" y="5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op 10 Customers by Estimated Lifetime Value"/>
          <p:cNvSpPr txBox="1"/>
          <p:nvPr/>
        </p:nvSpPr>
        <p:spPr>
          <a:xfrm>
            <a:off x="4414329" y="205365"/>
            <a:ext cx="15555342" cy="9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Top 10 Customers by Estimated Lifetime Value</a:t>
            </a:r>
          </a:p>
        </p:txBody>
      </p:sp>
      <p:sp>
        <p:nvSpPr>
          <p:cNvPr id="193" name="Diagram Analysis…"/>
          <p:cNvSpPr txBox="1"/>
          <p:nvPr/>
        </p:nvSpPr>
        <p:spPr>
          <a:xfrm>
            <a:off x="947228" y="1337765"/>
            <a:ext cx="11867076" cy="11040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2300"/>
            </a:pPr>
            <a:r>
              <a:t>Diagram Analysis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Bar chart displays the </a:t>
            </a:r>
            <a:r>
              <a:rPr b="1"/>
              <a:t>Top 10 customers by CLV</a:t>
            </a:r>
            <a:r>
              <a:t>, ranging from ~₹240K to ₹375K+.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Top customer’s CLV is </a:t>
            </a:r>
            <a:r>
              <a:rPr b="1"/>
              <a:t>26× higher</a:t>
            </a:r>
            <a:r>
              <a:t> than the average customer.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Strong visual emphasis on the outsized contribution of a small segment.</a:t>
            </a:r>
          </a:p>
          <a:p>
            <a:pPr>
              <a:defRPr b="1" sz="2300"/>
            </a:pPr>
            <a:r>
              <a:t>Business Insights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VIP Concentration:</a:t>
            </a:r>
            <a:r>
              <a:t> A handful of customers generate disproportionate revenue.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Retention Sensitivity:</a:t>
            </a:r>
            <a:r>
              <a:t> Losing just one top customer would cause significant financial impact.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Strategic Leverage:</a:t>
            </a:r>
            <a:r>
              <a:t> These customers serve as both revenue anchors and models for targeting similar profiles.</a:t>
            </a:r>
          </a:p>
          <a:p>
            <a:pPr>
              <a:defRPr b="1" sz="2300"/>
            </a:pPr>
            <a:r>
              <a:t>Improvements to Be Done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VIP Program:</a:t>
            </a:r>
            <a:r>
              <a:t> Provide exclusive perks, priority service, and personal account management.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Risk Mitigation:</a:t>
            </a:r>
            <a:r>
              <a:t> Monitor satisfaction of top customers with proactive service touchpoints.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Lookalike Acquisition:</a:t>
            </a:r>
            <a:r>
              <a:t> Build digital ad segments based on VIP traits to attract similar high-value customers.</a:t>
            </a:r>
          </a:p>
        </p:txBody>
      </p:sp>
      <p:pic>
        <p:nvPicPr>
          <p:cNvPr id="194" name="topCust.png" descr="topCus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89230" y="2669885"/>
            <a:ext cx="11148530" cy="69614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reemap of Product Category Profitability"/>
          <p:cNvSpPr txBox="1"/>
          <p:nvPr/>
        </p:nvSpPr>
        <p:spPr>
          <a:xfrm>
            <a:off x="5227732" y="614169"/>
            <a:ext cx="13928536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Treemap of Product Category Profitability</a:t>
            </a:r>
          </a:p>
        </p:txBody>
      </p:sp>
      <p:sp>
        <p:nvSpPr>
          <p:cNvPr id="197" name="Diagram Analysis…"/>
          <p:cNvSpPr txBox="1"/>
          <p:nvPr/>
        </p:nvSpPr>
        <p:spPr>
          <a:xfrm>
            <a:off x="538423" y="1903350"/>
            <a:ext cx="11651892" cy="11304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2300"/>
            </a:pPr>
            <a:r>
              <a:t>Diagram Analysis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Treemap shows revenue share by category, sized proportionally.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Electronics (₹97.4M)</a:t>
            </a:r>
            <a:r>
              <a:t> and </a:t>
            </a:r>
            <a:r>
              <a:rPr b="1"/>
              <a:t>Grocery (₹91.1M)</a:t>
            </a:r>
            <a:r>
              <a:t> dominate total revenue.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Average Order Value (AOV) is consistent across categories (~₹1,366).</a:t>
            </a:r>
          </a:p>
          <a:p>
            <a:pPr>
              <a:defRPr b="1" sz="2300"/>
            </a:pPr>
            <a:r>
              <a:t>Business Insights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Volume-Driven Revenue:</a:t>
            </a:r>
            <a:r>
              <a:t> Similar AOV means transaction volume is the real differentiator.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Predictable Basket Size:</a:t>
            </a:r>
            <a:r>
              <a:t> Spending behavior appears capped by a common threshold (e.g., shipping limits or psychological pricing).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Category Imbalance:</a:t>
            </a:r>
            <a:r>
              <a:t> Clothing, Books, and Home Decor underperform compared to leaders.</a:t>
            </a:r>
          </a:p>
          <a:p>
            <a:pPr>
              <a:defRPr b="1" sz="2300"/>
            </a:pPr>
            <a:r>
              <a:t>Improvements to Be Done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Boost Underperformers:</a:t>
            </a:r>
            <a:r>
              <a:t> Use targeted promotions, bundles, and cross-selling to lift weaker categories.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Experiment with AOV:</a:t>
            </a:r>
            <a:r>
              <a:t> Test raising free shipping thresholds to nudge larger baskets.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Leverage Leaders:</a:t>
            </a:r>
            <a:r>
              <a:t> Use Electronics &amp; Grocery traffic to promote secondary categories via on-site and email campaigns.</a:t>
            </a:r>
          </a:p>
        </p:txBody>
      </p:sp>
      <p:pic>
        <p:nvPicPr>
          <p:cNvPr id="198" name="prof.png" descr="prof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973207" y="2912650"/>
            <a:ext cx="11916185" cy="71173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op 10 Product Categories by Sales Volume"/>
          <p:cNvSpPr txBox="1"/>
          <p:nvPr/>
        </p:nvSpPr>
        <p:spPr>
          <a:xfrm>
            <a:off x="4891055" y="416530"/>
            <a:ext cx="14601890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Top 10 Product Categories by Sales Volume</a:t>
            </a:r>
          </a:p>
        </p:txBody>
      </p:sp>
      <p:sp>
        <p:nvSpPr>
          <p:cNvPr id="201" name="Diagram Analysis…"/>
          <p:cNvSpPr txBox="1"/>
          <p:nvPr/>
        </p:nvSpPr>
        <p:spPr>
          <a:xfrm>
            <a:off x="857351" y="1332037"/>
            <a:ext cx="11864686" cy="11051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2300"/>
            </a:pPr>
            <a:r>
              <a:t>Diagram Analysis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Bar chart ranks categories by </a:t>
            </a:r>
            <a:r>
              <a:rPr b="1"/>
              <a:t>transaction count</a:t>
            </a:r>
            <a:r>
              <a:t>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Electronics</a:t>
            </a:r>
            <a:r>
              <a:t> leads, followed by </a:t>
            </a:r>
            <a:r>
              <a:rPr b="1"/>
              <a:t>Grocery</a:t>
            </a:r>
            <a:r>
              <a:t>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Clothing, Books, Home Decor</a:t>
            </a:r>
            <a:r>
              <a:t> cluster together with lower volumes.</a:t>
            </a:r>
          </a:p>
          <a:p>
            <a:pPr>
              <a:defRPr b="1" sz="2300"/>
            </a:pPr>
            <a:r>
              <a:t>Business Insights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Core Categories:</a:t>
            </a:r>
            <a:r>
              <a:t> Electronics and Grocery generate the majority of sales activity.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Revenue Alignment:</a:t>
            </a:r>
            <a:r>
              <a:t> Volume ranking matches revenue ranking, confirming sales volume as the main driver.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Growth Gap:</a:t>
            </a:r>
            <a:r>
              <a:t> Lower-volume categories show room for expansion if engagement increases.</a:t>
            </a:r>
          </a:p>
          <a:p>
            <a:pPr>
              <a:defRPr b="1" sz="2300"/>
            </a:pPr>
            <a:r>
              <a:t>Improvements to Be Done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Inventory Optimization:</a:t>
            </a:r>
            <a:r>
              <a:t> Maintain strong stock levels for Electronics and Grocery to avoid lost sales.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Cross-Selling:</a:t>
            </a:r>
            <a:r>
              <a:t> Leverage traffic from Electronics/Grocery to promote underperforming categories.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Targeted Campaigns:</a:t>
            </a:r>
            <a:r>
              <a:t> Run offers and recommendations to push Clothing, Books, and Home Decor.</a:t>
            </a:r>
          </a:p>
        </p:txBody>
      </p:sp>
      <p:pic>
        <p:nvPicPr>
          <p:cNvPr id="202" name="topProducts.png" descr="topProduc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41755" y="2848557"/>
            <a:ext cx="11523829" cy="80188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Monthly Sales Trend"/>
          <p:cNvSpPr txBox="1"/>
          <p:nvPr/>
        </p:nvSpPr>
        <p:spPr>
          <a:xfrm>
            <a:off x="8764937" y="373696"/>
            <a:ext cx="6854127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A9A9A9"/>
                </a:solidFill>
              </a:defRPr>
            </a:lvl1pPr>
          </a:lstStyle>
          <a:p>
            <a:pPr/>
            <a:r>
              <a:t>Monthly Sales Trend</a:t>
            </a:r>
          </a:p>
        </p:txBody>
      </p:sp>
      <p:sp>
        <p:nvSpPr>
          <p:cNvPr id="205" name="Diagram Analysis…"/>
          <p:cNvSpPr txBox="1"/>
          <p:nvPr/>
        </p:nvSpPr>
        <p:spPr>
          <a:xfrm>
            <a:off x="802944" y="1332037"/>
            <a:ext cx="11026916" cy="11051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2300"/>
            </a:pPr>
            <a:r>
              <a:t>Diagram Analysis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Line chart shows revenue from </a:t>
            </a:r>
            <a:r>
              <a:rPr b="1"/>
              <a:t>Mar 2023 – Feb 2024</a:t>
            </a:r>
            <a:r>
              <a:t>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Clear </a:t>
            </a:r>
            <a:r>
              <a:rPr b="1"/>
              <a:t>seasonality:</a:t>
            </a:r>
            <a:r>
              <a:t> peaks in </a:t>
            </a:r>
            <a:r>
              <a:rPr b="1"/>
              <a:t>Aug &amp; Oct</a:t>
            </a:r>
            <a:r>
              <a:t>, troughs in </a:t>
            </a:r>
            <a:r>
              <a:rPr b="1"/>
              <a:t>Jun &amp; Nov</a:t>
            </a:r>
            <a:r>
              <a:t>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t>Sharp </a:t>
            </a:r>
            <a:r>
              <a:rPr b="1"/>
              <a:t>drop in Feb 2024</a:t>
            </a:r>
            <a:r>
              <a:t> after Jan, marking an anomaly.</a:t>
            </a:r>
          </a:p>
          <a:p>
            <a:pPr>
              <a:defRPr b="1" sz="2300"/>
            </a:pPr>
            <a:r>
              <a:t>Business Insights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Seasonal Dependence:</a:t>
            </a:r>
            <a:r>
              <a:t> Sales cycles align with festivals/promotions (e.g., Diwali).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Revenue Volatility:</a:t>
            </a:r>
            <a:r>
              <a:t> Consistent ups and downs indicate reliance on seasonal peaks.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Red Flag:</a:t>
            </a:r>
            <a:r>
              <a:t> Feb 2024 collapse suggests operational, competitive, or marketing issues.</a:t>
            </a:r>
          </a:p>
          <a:p>
            <a:pPr>
              <a:defRPr b="1" sz="2300"/>
            </a:pPr>
            <a:r>
              <a:t>Improvements to Be Done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Root Cause Analysis:</a:t>
            </a:r>
            <a:r>
              <a:t> Investigate Feb dip → check inventory, marketing, payment, and competitor activity.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Peak Planning:</a:t>
            </a:r>
            <a:r>
              <a:t> Scale inventory &amp; campaigns before expected high-demand months.</a:t>
            </a:r>
          </a:p>
          <a:p>
            <a:pPr marL="1409700" indent="-1270000">
              <a:buSzPct val="123000"/>
              <a:buFont typeface="Times Roman"/>
              <a:buChar char="•"/>
              <a:defRPr sz="2000"/>
            </a:pPr>
            <a:r>
              <a:rPr b="1"/>
              <a:t>Revenue Smoothing:</a:t>
            </a:r>
            <a:r>
              <a:t> Run special promotions in low-demand months to stabilize sales.</a:t>
            </a:r>
          </a:p>
        </p:txBody>
      </p:sp>
      <p:pic>
        <p:nvPicPr>
          <p:cNvPr id="206" name="salesTrend.png" descr="salesTren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45845" y="2558431"/>
            <a:ext cx="12105757" cy="67162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